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0" roundtripDataSignature="AMtx7mgG6e1sfdEPiZEanHasbomG1Vum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jpg"/><Relationship Id="rId4" Type="http://schemas.openxmlformats.org/officeDocument/2006/relationships/image" Target="../media/image19.jpg"/><Relationship Id="rId5" Type="http://schemas.openxmlformats.org/officeDocument/2006/relationships/hyperlink" Target="http://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7.jp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598399"/>
            <a:ext cx="13757266" cy="1540288"/>
            <a:chOff x="0" y="-38100"/>
            <a:chExt cx="3623313" cy="405672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367572"/>
            </a:xfrm>
            <a:custGeom>
              <a:rect b="b" l="l" r="r" t="t"/>
              <a:pathLst>
                <a:path extrusionOk="0" h="367572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183786"/>
                  </a:lnTo>
                  <a:lnTo>
                    <a:pt x="0" y="367572"/>
                  </a:lnTo>
                  <a:lnTo>
                    <a:pt x="3623313" y="367572"/>
                  </a:lnTo>
                  <a:lnTo>
                    <a:pt x="3521713" y="183786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056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2" name="Google Shape;92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3" name="Google Shape;93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5" name="Google Shape;95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6" name="Google Shape;96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8" name="Google Shape;98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99" name="Google Shape;99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2" name="Google Shape;102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3" name="Google Shape;103;p1"/>
          <p:cNvSpPr txBox="1"/>
          <p:nvPr/>
        </p:nvSpPr>
        <p:spPr>
          <a:xfrm>
            <a:off x="5072797" y="746816"/>
            <a:ext cx="88887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8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4" name="Google Shape;104;p1"/>
          <p:cNvSpPr txBox="1"/>
          <p:nvPr/>
        </p:nvSpPr>
        <p:spPr>
          <a:xfrm>
            <a:off x="8482775" y="4263151"/>
            <a:ext cx="12190057" cy="9844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7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LangChain Expression 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8999104" y="66052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grpSp>
        <p:nvGrpSpPr>
          <p:cNvPr id="106" name="Google Shape;106;p1"/>
          <p:cNvGrpSpPr/>
          <p:nvPr/>
        </p:nvGrpSpPr>
        <p:grpSpPr>
          <a:xfrm>
            <a:off x="8295817" y="3188274"/>
            <a:ext cx="2442596" cy="855931"/>
            <a:chOff x="0" y="0"/>
            <a:chExt cx="3256795" cy="1141242"/>
          </a:xfrm>
        </p:grpSpPr>
        <p:sp>
          <p:nvSpPr>
            <p:cNvPr id="107" name="Google Shape;107;p1"/>
            <p:cNvSpPr/>
            <p:nvPr/>
          </p:nvSpPr>
          <p:spPr>
            <a:xfrm flipH="1" rot="-90586">
              <a:off x="13357" y="42369"/>
              <a:ext cx="3230080" cy="1056505"/>
            </a:xfrm>
            <a:custGeom>
              <a:rect b="b" l="l" r="r" t="t"/>
              <a:pathLst>
                <a:path extrusionOk="0" h="1056505" w="3230080">
                  <a:moveTo>
                    <a:pt x="3230080" y="0"/>
                  </a:moveTo>
                  <a:lnTo>
                    <a:pt x="0" y="0"/>
                  </a:lnTo>
                  <a:lnTo>
                    <a:pt x="0" y="1056505"/>
                  </a:lnTo>
                  <a:lnTo>
                    <a:pt x="3230080" y="1056505"/>
                  </a:lnTo>
                  <a:lnTo>
                    <a:pt x="323008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1"/>
            <p:cNvSpPr txBox="1"/>
            <p:nvPr/>
          </p:nvSpPr>
          <p:spPr>
            <a:xfrm>
              <a:off x="159929" y="230578"/>
              <a:ext cx="2937000" cy="57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79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Lecture 41</a:t>
              </a:r>
              <a:endParaRPr/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10741018" y="5036329"/>
            <a:ext cx="4110186" cy="123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471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Language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/>
          <p:nvPr/>
        </p:nvSpPr>
        <p:spPr>
          <a:xfrm>
            <a:off x="3046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52" name="Google Shape;252;p10"/>
          <p:cNvSpPr txBox="1"/>
          <p:nvPr/>
        </p:nvSpPr>
        <p:spPr>
          <a:xfrm>
            <a:off x="1578786" y="812260"/>
            <a:ext cx="11908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Chat Prompt Templates</a:t>
            </a:r>
            <a:endParaRPr/>
          </a:p>
        </p:txBody>
      </p:sp>
      <p:sp>
        <p:nvSpPr>
          <p:cNvPr id="253" name="Google Shape;253;p10"/>
          <p:cNvSpPr txBox="1"/>
          <p:nvPr/>
        </p:nvSpPr>
        <p:spPr>
          <a:xfrm>
            <a:off x="1578783" y="1930014"/>
            <a:ext cx="15680517" cy="1308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specialized template for chat models that formats a sequence of messages, allowing for distinct roles (e.g., human, AI).</a:t>
            </a:r>
            <a:endParaRPr/>
          </a:p>
        </p:txBody>
      </p:sp>
      <p:grpSp>
        <p:nvGrpSpPr>
          <p:cNvPr id="254" name="Google Shape;254;p10"/>
          <p:cNvGrpSpPr/>
          <p:nvPr/>
        </p:nvGrpSpPr>
        <p:grpSpPr>
          <a:xfrm>
            <a:off x="1028700" y="4010359"/>
            <a:ext cx="16627250" cy="5827997"/>
            <a:chOff x="0" y="-183127"/>
            <a:chExt cx="22169667" cy="7770661"/>
          </a:xfrm>
        </p:grpSpPr>
        <p:grpSp>
          <p:nvGrpSpPr>
            <p:cNvPr id="255" name="Google Shape;255;p10"/>
            <p:cNvGrpSpPr/>
            <p:nvPr/>
          </p:nvGrpSpPr>
          <p:grpSpPr>
            <a:xfrm>
              <a:off x="0" y="-183127"/>
              <a:ext cx="20828865" cy="7638026"/>
              <a:chOff x="0" y="-38100"/>
              <a:chExt cx="4333484" cy="1589106"/>
            </a:xfrm>
          </p:grpSpPr>
          <p:sp>
            <p:nvSpPr>
              <p:cNvPr id="256" name="Google Shape;256;p10"/>
              <p:cNvSpPr/>
              <p:nvPr/>
            </p:nvSpPr>
            <p:spPr>
              <a:xfrm>
                <a:off x="0" y="0"/>
                <a:ext cx="4333484" cy="1551006"/>
              </a:xfrm>
              <a:custGeom>
                <a:rect b="b" l="l" r="r" t="t"/>
                <a:pathLst>
                  <a:path extrusionOk="0" h="1551006" w="4333484">
                    <a:moveTo>
                      <a:pt x="23997" y="0"/>
                    </a:moveTo>
                    <a:lnTo>
                      <a:pt x="4309487" y="0"/>
                    </a:lnTo>
                    <a:cubicBezTo>
                      <a:pt x="4322740" y="0"/>
                      <a:pt x="4333484" y="10744"/>
                      <a:pt x="4333484" y="23997"/>
                    </a:cubicBezTo>
                    <a:lnTo>
                      <a:pt x="4333484" y="1527009"/>
                    </a:lnTo>
                    <a:cubicBezTo>
                      <a:pt x="4333484" y="1533373"/>
                      <a:pt x="4330956" y="1539477"/>
                      <a:pt x="4326456" y="1543977"/>
                    </a:cubicBezTo>
                    <a:cubicBezTo>
                      <a:pt x="4321956" y="1548477"/>
                      <a:pt x="4315852" y="1551006"/>
                      <a:pt x="4309487" y="1551006"/>
                    </a:cubicBezTo>
                    <a:lnTo>
                      <a:pt x="23997" y="1551006"/>
                    </a:lnTo>
                    <a:cubicBezTo>
                      <a:pt x="10744" y="1551006"/>
                      <a:pt x="0" y="1540262"/>
                      <a:pt x="0" y="1527009"/>
                    </a:cubicBezTo>
                    <a:lnTo>
                      <a:pt x="0" y="23997"/>
                    </a:lnTo>
                    <a:cubicBezTo>
                      <a:pt x="0" y="17633"/>
                      <a:pt x="2528" y="11529"/>
                      <a:pt x="7029" y="7029"/>
                    </a:cubicBezTo>
                    <a:cubicBezTo>
                      <a:pt x="11529" y="2528"/>
                      <a:pt x="17633" y="0"/>
                      <a:pt x="23997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0"/>
              <p:cNvSpPr txBox="1"/>
              <p:nvPr/>
            </p:nvSpPr>
            <p:spPr>
              <a:xfrm>
                <a:off x="0" y="-38100"/>
                <a:ext cx="4333484" cy="15891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8" name="Google Shape;258;p10"/>
            <p:cNvSpPr txBox="1"/>
            <p:nvPr/>
          </p:nvSpPr>
          <p:spPr>
            <a:xfrm>
              <a:off x="375998" y="265098"/>
              <a:ext cx="21793669" cy="73224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langchain.prompts </a:t>
              </a:r>
              <a:r>
                <a:rPr b="0" i="0" lang="en-US" sz="2848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ChatPromptTemplate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chat_template = ChatPromptTemplate.from_messages([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    ("human", "What is the capital of {country}?")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    ("ai", "The capital of {country} is {capital}.")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])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4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messages = chat_template.format_messages(country=</a:t>
              </a:r>
              <a:r>
                <a:rPr b="0" i="0" lang="en-US" sz="2848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"Canada"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capital=</a:t>
              </a:r>
              <a:r>
                <a:rPr b="0" i="0" lang="en-US" sz="2848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"Ottawa"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print</a:t>
              </a:r>
              <a:r>
                <a:rPr b="0" i="0" lang="en-US" sz="2848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(messages) </a:t>
              </a:r>
              <a:r>
                <a:rPr b="0" i="0" lang="en-US" sz="2848" u="none" cap="none" strike="noStrike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48" u="none" cap="none" strike="noStrike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# Output: [('human', 'What is the capital of Canada?'), ('ai', 'The capital of Canada is Ottawa.')]</a:t>
              </a:r>
              <a:endParaRPr/>
            </a:p>
            <a:p>
              <a:pPr indent="0" lvl="0" marL="0" marR="0" rtl="0" algn="l">
                <a:lnSpc>
                  <a:spcPct val="13799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48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1"/>
          <p:cNvSpPr/>
          <p:nvPr/>
        </p:nvSpPr>
        <p:spPr>
          <a:xfrm>
            <a:off x="3046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4" name="Google Shape;264;p11"/>
          <p:cNvSpPr txBox="1"/>
          <p:nvPr/>
        </p:nvSpPr>
        <p:spPr>
          <a:xfrm>
            <a:off x="1478311" y="793110"/>
            <a:ext cx="3093600" cy="18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Itemgetter</a:t>
            </a:r>
            <a:endParaRPr/>
          </a:p>
        </p:txBody>
      </p:sp>
      <p:sp>
        <p:nvSpPr>
          <p:cNvPr id="265" name="Google Shape;265;p11"/>
          <p:cNvSpPr txBox="1"/>
          <p:nvPr/>
        </p:nvSpPr>
        <p:spPr>
          <a:xfrm>
            <a:off x="1251077" y="2426773"/>
            <a:ext cx="10368929" cy="1937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Itemgetter is often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used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extract data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 maps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particularly when working with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multiple inputs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chains.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2"/>
          <p:cNvSpPr/>
          <p:nvPr/>
        </p:nvSpPr>
        <p:spPr>
          <a:xfrm>
            <a:off x="3046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1" name="Google Shape;271;p12"/>
          <p:cNvSpPr txBox="1"/>
          <p:nvPr/>
        </p:nvSpPr>
        <p:spPr>
          <a:xfrm>
            <a:off x="1578786" y="831435"/>
            <a:ext cx="6396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Output Parsers</a:t>
            </a:r>
            <a:endParaRPr/>
          </a:p>
        </p:txBody>
      </p:sp>
      <p:sp>
        <p:nvSpPr>
          <p:cNvPr id="272" name="Google Shape;272;p12"/>
          <p:cNvSpPr txBox="1"/>
          <p:nvPr/>
        </p:nvSpPr>
        <p:spPr>
          <a:xfrm>
            <a:off x="1578783" y="2034178"/>
            <a:ext cx="15680517" cy="1937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component that processes outputs from AI models, </a:t>
            </a:r>
            <a:endParaRPr/>
          </a:p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transforming them into a desired format or structure.</a:t>
            </a:r>
            <a:endParaRPr/>
          </a:p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3" name="Google Shape;273;p12"/>
          <p:cNvGrpSpPr/>
          <p:nvPr/>
        </p:nvGrpSpPr>
        <p:grpSpPr>
          <a:xfrm>
            <a:off x="805601" y="4348606"/>
            <a:ext cx="19132762" cy="3725224"/>
            <a:chOff x="0" y="-192881"/>
            <a:chExt cx="25510350" cy="4966965"/>
          </a:xfrm>
        </p:grpSpPr>
        <p:grpSp>
          <p:nvGrpSpPr>
            <p:cNvPr id="274" name="Google Shape;274;p12"/>
            <p:cNvGrpSpPr/>
            <p:nvPr/>
          </p:nvGrpSpPr>
          <p:grpSpPr>
            <a:xfrm>
              <a:off x="0" y="-192881"/>
              <a:ext cx="21938265" cy="4966965"/>
              <a:chOff x="0" y="-38100"/>
              <a:chExt cx="4333484" cy="981129"/>
            </a:xfrm>
          </p:grpSpPr>
          <p:sp>
            <p:nvSpPr>
              <p:cNvPr id="275" name="Google Shape;275;p12"/>
              <p:cNvSpPr/>
              <p:nvPr/>
            </p:nvSpPr>
            <p:spPr>
              <a:xfrm>
                <a:off x="0" y="0"/>
                <a:ext cx="4333484" cy="943029"/>
              </a:xfrm>
              <a:custGeom>
                <a:rect b="b" l="l" r="r" t="t"/>
                <a:pathLst>
                  <a:path extrusionOk="0" h="943029" w="4333484">
                    <a:moveTo>
                      <a:pt x="23997" y="0"/>
                    </a:moveTo>
                    <a:lnTo>
                      <a:pt x="4309487" y="0"/>
                    </a:lnTo>
                    <a:cubicBezTo>
                      <a:pt x="4322740" y="0"/>
                      <a:pt x="4333484" y="10744"/>
                      <a:pt x="4333484" y="23997"/>
                    </a:cubicBezTo>
                    <a:lnTo>
                      <a:pt x="4333484" y="919032"/>
                    </a:lnTo>
                    <a:cubicBezTo>
                      <a:pt x="4333484" y="932285"/>
                      <a:pt x="4322740" y="943029"/>
                      <a:pt x="4309487" y="943029"/>
                    </a:cubicBezTo>
                    <a:lnTo>
                      <a:pt x="23997" y="943029"/>
                    </a:lnTo>
                    <a:cubicBezTo>
                      <a:pt x="17633" y="943029"/>
                      <a:pt x="11529" y="940501"/>
                      <a:pt x="7029" y="936000"/>
                    </a:cubicBezTo>
                    <a:cubicBezTo>
                      <a:pt x="2528" y="931500"/>
                      <a:pt x="0" y="925396"/>
                      <a:pt x="0" y="919032"/>
                    </a:cubicBezTo>
                    <a:lnTo>
                      <a:pt x="0" y="23997"/>
                    </a:lnTo>
                    <a:cubicBezTo>
                      <a:pt x="0" y="17633"/>
                      <a:pt x="2528" y="11529"/>
                      <a:pt x="7029" y="7029"/>
                    </a:cubicBezTo>
                    <a:cubicBezTo>
                      <a:pt x="11529" y="2528"/>
                      <a:pt x="17633" y="0"/>
                      <a:pt x="23997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2"/>
              <p:cNvSpPr txBox="1"/>
              <p:nvPr/>
            </p:nvSpPr>
            <p:spPr>
              <a:xfrm>
                <a:off x="0" y="-38100"/>
                <a:ext cx="4333484" cy="9811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7" name="Google Shape;277;p12"/>
            <p:cNvSpPr txBox="1"/>
            <p:nvPr/>
          </p:nvSpPr>
          <p:spPr>
            <a:xfrm>
              <a:off x="664187" y="1189468"/>
              <a:ext cx="24846163" cy="2271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8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47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from </a:t>
              </a:r>
              <a:r>
                <a:rPr b="0" i="0" lang="en-US" sz="324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langchain_core.output_parsers </a:t>
              </a:r>
              <a:r>
                <a:rPr b="0" i="0" lang="en-US" sz="3247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import </a:t>
              </a:r>
              <a:r>
                <a:rPr b="0" i="0" lang="en-US" sz="324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StrOutputParser</a:t>
              </a:r>
              <a:endParaRPr/>
            </a:p>
            <a:p>
              <a:pPr indent="0" lvl="0" marL="0" marR="0" rtl="0" algn="l">
                <a:lnSpc>
                  <a:spcPct val="138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4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parser = StrOutputParser()</a:t>
              </a:r>
              <a:endParaRPr/>
            </a:p>
            <a:p>
              <a:pPr indent="0" lvl="0" marL="0" marR="0" rtl="0" algn="l">
                <a:lnSpc>
                  <a:spcPct val="138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24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parsed_output = parser.invoke(</a:t>
              </a:r>
              <a:r>
                <a:rPr b="0" i="0" lang="en-US" sz="3247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"This is a test."</a:t>
              </a:r>
              <a:r>
                <a:rPr b="0" i="0" lang="en-US" sz="3247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b="0" i="0" lang="en-US" sz="3247" u="none" cap="none" strike="noStrike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# Processes the string output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3" name="Google Shape;283;p13"/>
          <p:cNvSpPr/>
          <p:nvPr/>
        </p:nvSpPr>
        <p:spPr>
          <a:xfrm>
            <a:off x="1028700" y="1913944"/>
            <a:ext cx="17007589" cy="8046975"/>
          </a:xfrm>
          <a:custGeom>
            <a:rect b="b" l="l" r="r" t="t"/>
            <a:pathLst>
              <a:path extrusionOk="0" h="8046975" w="17007589">
                <a:moveTo>
                  <a:pt x="0" y="0"/>
                </a:moveTo>
                <a:lnTo>
                  <a:pt x="17007589" y="0"/>
                </a:lnTo>
                <a:lnTo>
                  <a:pt x="17007589" y="8046975"/>
                </a:lnTo>
                <a:lnTo>
                  <a:pt x="0" y="80469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-2505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9" name="Google Shape;289;p14"/>
          <p:cNvSpPr/>
          <p:nvPr/>
        </p:nvSpPr>
        <p:spPr>
          <a:xfrm>
            <a:off x="0" y="1813891"/>
            <a:ext cx="18288000" cy="8473109"/>
          </a:xfrm>
          <a:custGeom>
            <a:rect b="b" l="l" r="r" t="t"/>
            <a:pathLst>
              <a:path extrusionOk="0" h="8473109" w="18288000">
                <a:moveTo>
                  <a:pt x="0" y="0"/>
                </a:moveTo>
                <a:lnTo>
                  <a:pt x="18288000" y="0"/>
                </a:lnTo>
                <a:lnTo>
                  <a:pt x="18288000" y="8473109"/>
                </a:lnTo>
                <a:lnTo>
                  <a:pt x="0" y="8473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5000"/>
            </a:blip>
            <a:stretch>
              <a:fillRect b="-10701" l="0" r="0" t="-10701"/>
            </a:stretch>
          </a:blipFill>
          <a:ln>
            <a:noFill/>
          </a:ln>
        </p:spPr>
      </p:sp>
      <p:sp>
        <p:nvSpPr>
          <p:cNvPr id="290" name="Google Shape;290;p14"/>
          <p:cNvSpPr txBox="1"/>
          <p:nvPr/>
        </p:nvSpPr>
        <p:spPr>
          <a:xfrm>
            <a:off x="7446243" y="4274503"/>
            <a:ext cx="3395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Demo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02870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4338473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7703150" y="4014489"/>
            <a:ext cx="2938082" cy="3027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" name="Google Shape;117;p2"/>
          <p:cNvGrpSpPr/>
          <p:nvPr/>
        </p:nvGrpSpPr>
        <p:grpSpPr>
          <a:xfrm>
            <a:off x="1028700" y="6355207"/>
            <a:ext cx="2938082" cy="965660"/>
            <a:chOff x="0" y="-66675"/>
            <a:chExt cx="1190248" cy="391199"/>
          </a:xfrm>
        </p:grpSpPr>
        <p:sp>
          <p:nvSpPr>
            <p:cNvPr id="118" name="Google Shape;11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19" name="Google Shape;11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2"/>
          <p:cNvGrpSpPr/>
          <p:nvPr/>
        </p:nvGrpSpPr>
        <p:grpSpPr>
          <a:xfrm>
            <a:off x="4338473" y="6355207"/>
            <a:ext cx="2938082" cy="965660"/>
            <a:chOff x="0" y="-66675"/>
            <a:chExt cx="1190248" cy="391199"/>
          </a:xfrm>
        </p:grpSpPr>
        <p:sp>
          <p:nvSpPr>
            <p:cNvPr id="121" name="Google Shape;121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2" name="Google Shape;122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2"/>
          <p:cNvGrpSpPr/>
          <p:nvPr/>
        </p:nvGrpSpPr>
        <p:grpSpPr>
          <a:xfrm>
            <a:off x="7703150" y="6355207"/>
            <a:ext cx="2938082" cy="965660"/>
            <a:chOff x="0" y="-66675"/>
            <a:chExt cx="1190248" cy="391199"/>
          </a:xfrm>
        </p:grpSpPr>
        <p:sp>
          <p:nvSpPr>
            <p:cNvPr id="124" name="Google Shape;12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5" name="Google Shape;12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6" name="Google Shape;126;p2"/>
          <p:cNvPicPr preferRelativeResize="0"/>
          <p:nvPr/>
        </p:nvPicPr>
        <p:blipFill rotWithShape="1">
          <a:blip r:embed="rId6">
            <a:alphaModFix/>
          </a:blip>
          <a:srcRect b="40509" l="0" r="0" t="0"/>
          <a:stretch/>
        </p:blipFill>
        <p:spPr>
          <a:xfrm>
            <a:off x="11012184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2"/>
          <p:cNvGrpSpPr/>
          <p:nvPr/>
        </p:nvGrpSpPr>
        <p:grpSpPr>
          <a:xfrm>
            <a:off x="11012184" y="6355207"/>
            <a:ext cx="2938082" cy="965660"/>
            <a:chOff x="0" y="-66675"/>
            <a:chExt cx="1190248" cy="391199"/>
          </a:xfrm>
        </p:grpSpPr>
        <p:sp>
          <p:nvSpPr>
            <p:cNvPr id="128" name="Google Shape;128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9" name="Google Shape;129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oogle Shape;130;p2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1" name="Google Shape;131;p2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32" name="Google Shape;132;p2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36" name="Google Shape;136;p2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37" name="Google Shape;137;p2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8" name="Google Shape;138;p2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9" name="Google Shape;139;p2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0" name="Google Shape;140;p2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1" name="Google Shape;141;p2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2" name="Google Shape;142;p2"/>
          <p:cNvPicPr preferRelativeResize="0"/>
          <p:nvPr/>
        </p:nvPicPr>
        <p:blipFill rotWithShape="1">
          <a:blip r:embed="rId9">
            <a:alphaModFix/>
          </a:blip>
          <a:srcRect b="0" l="2976" r="2975" t="0"/>
          <a:stretch/>
        </p:blipFill>
        <p:spPr>
          <a:xfrm>
            <a:off x="14321218" y="4014489"/>
            <a:ext cx="2938082" cy="3111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2"/>
          <p:cNvGrpSpPr/>
          <p:nvPr/>
        </p:nvGrpSpPr>
        <p:grpSpPr>
          <a:xfrm>
            <a:off x="14321218" y="6355207"/>
            <a:ext cx="2938082" cy="965660"/>
            <a:chOff x="0" y="-66675"/>
            <a:chExt cx="1190248" cy="391199"/>
          </a:xfrm>
        </p:grpSpPr>
        <p:sp>
          <p:nvSpPr>
            <p:cNvPr id="144" name="Google Shape;144;p2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5" name="Google Shape;145;p2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2"/>
          <p:cNvSpPr txBox="1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47" name="Google Shape;147;p2"/>
          <p:cNvSpPr txBox="1"/>
          <p:nvPr/>
        </p:nvSpPr>
        <p:spPr>
          <a:xfrm>
            <a:off x="1081318" y="6682132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48" name="Google Shape;148;p2"/>
          <p:cNvSpPr txBox="1"/>
          <p:nvPr/>
        </p:nvSpPr>
        <p:spPr>
          <a:xfrm>
            <a:off x="4393213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49" name="Google Shape;149;p2"/>
          <p:cNvSpPr txBox="1"/>
          <p:nvPr/>
        </p:nvSpPr>
        <p:spPr>
          <a:xfrm>
            <a:off x="7754054" y="6696843"/>
            <a:ext cx="2832847" cy="3906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28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Hassan Mahmood</a:t>
            </a:r>
            <a:endParaRPr/>
          </a:p>
        </p:txBody>
      </p:sp>
      <p:sp>
        <p:nvSpPr>
          <p:cNvPr id="150" name="Google Shape;150;p2"/>
          <p:cNvSpPr txBox="1"/>
          <p:nvPr/>
        </p:nvSpPr>
        <p:spPr>
          <a:xfrm>
            <a:off x="11117030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Ramsha Imran</a:t>
            </a:r>
            <a:endParaRPr/>
          </a:p>
        </p:txBody>
      </p:sp>
      <p:sp>
        <p:nvSpPr>
          <p:cNvPr id="151" name="Google Shape;151;p2"/>
          <p:cNvSpPr txBox="1"/>
          <p:nvPr/>
        </p:nvSpPr>
        <p:spPr>
          <a:xfrm>
            <a:off x="14426064" y="6682132"/>
            <a:ext cx="2832847" cy="4053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1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57" name="Google Shape;157;p3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58" name="Google Shape;158;p3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59" name="Google Shape;159;p3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1" name="Google Shape;161;p3"/>
            <p:cNvSpPr txBox="1"/>
            <p:nvPr/>
          </p:nvSpPr>
          <p:spPr>
            <a:xfrm>
              <a:off x="757120" y="-18985"/>
              <a:ext cx="10264985" cy="1211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>
            <a:off x="-155836" y="4653414"/>
            <a:ext cx="10032403" cy="1155703"/>
            <a:chOff x="0" y="0"/>
            <a:chExt cx="13376537" cy="1540938"/>
          </a:xfrm>
        </p:grpSpPr>
        <p:sp>
          <p:nvSpPr>
            <p:cNvPr id="163" name="Google Shape;163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4" name="Google Shape;164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5" name="Google Shape;165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67" name="Google Shape;167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Practical Implementation </a:t>
              </a:r>
              <a:endParaRPr/>
            </a:p>
          </p:txBody>
        </p:sp>
      </p:grpSp>
      <p:grpSp>
        <p:nvGrpSpPr>
          <p:cNvPr id="168" name="Google Shape;168;p3"/>
          <p:cNvGrpSpPr/>
          <p:nvPr/>
        </p:nvGrpSpPr>
        <p:grpSpPr>
          <a:xfrm>
            <a:off x="-155836" y="3042751"/>
            <a:ext cx="10032403" cy="1155703"/>
            <a:chOff x="0" y="0"/>
            <a:chExt cx="13376537" cy="1540938"/>
          </a:xfrm>
        </p:grpSpPr>
        <p:sp>
          <p:nvSpPr>
            <p:cNvPr id="169" name="Google Shape;169;p3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0" name="Google Shape;170;p3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1" name="Google Shape;171;p3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73" name="Google Shape;173;p3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Retrievals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179" name="Google Shape;179;p4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180" name="Google Shape;180;p4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4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" name="Google Shape;182;p4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4"/>
          <p:cNvSpPr/>
          <p:nvPr/>
        </p:nvSpPr>
        <p:spPr>
          <a:xfrm rot="5506803">
            <a:off x="-74474" y="1069194"/>
            <a:ext cx="5019665" cy="5019665"/>
          </a:xfrm>
          <a:custGeom>
            <a:rect b="b" l="l" r="r" t="t"/>
            <a:pathLst>
              <a:path extrusionOk="0" h="5019665" w="5019665">
                <a:moveTo>
                  <a:pt x="151298" y="5019666"/>
                </a:moveTo>
                <a:lnTo>
                  <a:pt x="0" y="151298"/>
                </a:lnTo>
                <a:lnTo>
                  <a:pt x="4868368" y="0"/>
                </a:lnTo>
                <a:lnTo>
                  <a:pt x="5019666" y="4868368"/>
                </a:lnTo>
                <a:lnTo>
                  <a:pt x="151298" y="5019666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4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185" name="Google Shape;185;p4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186" name="Google Shape;186;p4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87" name="Google Shape;187;p4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4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189" name="Google Shape;189;p4"/>
          <p:cNvSpPr txBox="1"/>
          <p:nvPr/>
        </p:nvSpPr>
        <p:spPr>
          <a:xfrm>
            <a:off x="966300" y="2293889"/>
            <a:ext cx="12040592" cy="330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98640" lvl="1" marL="997281" marR="0" rtl="0" algn="l">
              <a:lnSpc>
                <a:spcPct val="18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19"/>
              <a:buFont typeface="Arial"/>
              <a:buChar char="•"/>
            </a:pPr>
            <a:r>
              <a:rPr b="1" i="0" lang="en-US" sz="4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Brief description of LCEL</a:t>
            </a:r>
            <a:endParaRPr/>
          </a:p>
          <a:p>
            <a:pPr indent="-498640" lvl="1" marL="997281" marR="0" rtl="0" algn="l">
              <a:lnSpc>
                <a:spcPct val="18900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19"/>
              <a:buFont typeface="Arial"/>
              <a:buChar char="•"/>
            </a:pPr>
            <a:r>
              <a:rPr b="1" i="0" lang="en-US" sz="4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components involved</a:t>
            </a:r>
            <a:endParaRPr/>
          </a:p>
          <a:p>
            <a:pPr indent="0" lvl="0" marL="0" marR="0" rtl="0" algn="l">
              <a:lnSpc>
                <a:spcPct val="189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6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195" name="Google Shape;195;p5"/>
          <p:cNvSpPr txBox="1"/>
          <p:nvPr/>
        </p:nvSpPr>
        <p:spPr>
          <a:xfrm>
            <a:off x="1540511" y="850610"/>
            <a:ext cx="11908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LCEL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1540511" y="2057021"/>
            <a:ext cx="16330045" cy="3230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/>
          </a:p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standard interface in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LangChain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allows for the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creation</a:t>
            </a: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execution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custom chains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Runnables can be invoked, batched, streamed, and transformed.</a:t>
            </a:r>
            <a:endParaRPr/>
          </a:p>
          <a:p>
            <a:pPr indent="-462686" lvl="2" marL="1388059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5"/>
          <p:cNvSpPr txBox="1"/>
          <p:nvPr/>
        </p:nvSpPr>
        <p:spPr>
          <a:xfrm>
            <a:off x="1540511" y="5153789"/>
            <a:ext cx="9620488" cy="2565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-388620" lvl="1" marL="77724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stream: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Streams chunks of a response.</a:t>
            </a:r>
            <a:endParaRPr/>
          </a:p>
          <a:p>
            <a:pPr indent="-388620" lvl="1" marL="77724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invoke: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Calls the chain on an input.</a:t>
            </a:r>
            <a:endParaRPr/>
          </a:p>
          <a:p>
            <a:pPr indent="-388620" lvl="1" marL="77724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Clr>
                <a:srgbClr val="00BF63"/>
              </a:buClr>
              <a:buSzPts val="3600"/>
              <a:buFont typeface="Arial"/>
              <a:buAutoNum type="arabicPeriod"/>
            </a:pPr>
            <a:r>
              <a:rPr b="0" i="0" lang="en-US" sz="3600" u="none" cap="none" strike="noStrike">
                <a:solidFill>
                  <a:srgbClr val="00BF63"/>
                </a:solidFill>
                <a:latin typeface="Arial"/>
                <a:ea typeface="Arial"/>
                <a:cs typeface="Arial"/>
                <a:sym typeface="Arial"/>
              </a:rPr>
              <a:t>batch: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Calls the chain on for multiple inputs.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03" name="Google Shape;203;p6"/>
          <p:cNvSpPr txBox="1"/>
          <p:nvPr/>
        </p:nvSpPr>
        <p:spPr>
          <a:xfrm>
            <a:off x="1540511" y="812285"/>
            <a:ext cx="11908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Runnable Sequence</a:t>
            </a:r>
            <a:endParaRPr/>
          </a:p>
        </p:txBody>
      </p:sp>
      <p:sp>
        <p:nvSpPr>
          <p:cNvPr id="204" name="Google Shape;204;p6"/>
          <p:cNvSpPr txBox="1"/>
          <p:nvPr/>
        </p:nvSpPr>
        <p:spPr>
          <a:xfrm>
            <a:off x="1540511" y="2057021"/>
            <a:ext cx="16330045" cy="260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/>
          </a:p>
          <a:p>
            <a:pPr indent="0" lvl="0" marL="0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composition of multiple runnables invoked sequentially, </a:t>
            </a:r>
            <a:endParaRPr/>
          </a:p>
          <a:p>
            <a:pPr indent="0" lvl="0" marL="0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where the output of one serves as the input to the next.</a:t>
            </a:r>
            <a:endParaRPr/>
          </a:p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6"/>
          <p:cNvGrpSpPr/>
          <p:nvPr/>
        </p:nvGrpSpPr>
        <p:grpSpPr>
          <a:xfrm>
            <a:off x="1028700" y="5066278"/>
            <a:ext cx="15321804" cy="2862110"/>
            <a:chOff x="0" y="-192881"/>
            <a:chExt cx="20429072" cy="3816146"/>
          </a:xfrm>
        </p:grpSpPr>
        <p:grpSp>
          <p:nvGrpSpPr>
            <p:cNvPr id="206" name="Google Shape;206;p6"/>
            <p:cNvGrpSpPr/>
            <p:nvPr/>
          </p:nvGrpSpPr>
          <p:grpSpPr>
            <a:xfrm>
              <a:off x="0" y="-192881"/>
              <a:ext cx="20429072" cy="3816146"/>
              <a:chOff x="0" y="-38100"/>
              <a:chExt cx="4035372" cy="753807"/>
            </a:xfrm>
          </p:grpSpPr>
          <p:sp>
            <p:nvSpPr>
              <p:cNvPr id="207" name="Google Shape;207;p6"/>
              <p:cNvSpPr/>
              <p:nvPr/>
            </p:nvSpPr>
            <p:spPr>
              <a:xfrm>
                <a:off x="0" y="0"/>
                <a:ext cx="4035372" cy="715707"/>
              </a:xfrm>
              <a:custGeom>
                <a:rect b="b" l="l" r="r" t="t"/>
                <a:pathLst>
                  <a:path extrusionOk="0" h="715707" w="4035372">
                    <a:moveTo>
                      <a:pt x="25770" y="0"/>
                    </a:moveTo>
                    <a:lnTo>
                      <a:pt x="4009603" y="0"/>
                    </a:lnTo>
                    <a:cubicBezTo>
                      <a:pt x="4016437" y="0"/>
                      <a:pt x="4022992" y="2715"/>
                      <a:pt x="4027825" y="7548"/>
                    </a:cubicBezTo>
                    <a:cubicBezTo>
                      <a:pt x="4032657" y="12381"/>
                      <a:pt x="4035372" y="18935"/>
                      <a:pt x="4035372" y="25770"/>
                    </a:cubicBezTo>
                    <a:lnTo>
                      <a:pt x="4035372" y="689937"/>
                    </a:lnTo>
                    <a:cubicBezTo>
                      <a:pt x="4035372" y="696772"/>
                      <a:pt x="4032657" y="703326"/>
                      <a:pt x="4027825" y="708159"/>
                    </a:cubicBezTo>
                    <a:cubicBezTo>
                      <a:pt x="4022992" y="712992"/>
                      <a:pt x="4016437" y="715707"/>
                      <a:pt x="4009603" y="715707"/>
                    </a:cubicBezTo>
                    <a:lnTo>
                      <a:pt x="25770" y="715707"/>
                    </a:lnTo>
                    <a:cubicBezTo>
                      <a:pt x="11537" y="715707"/>
                      <a:pt x="0" y="704169"/>
                      <a:pt x="0" y="689937"/>
                    </a:cubicBezTo>
                    <a:lnTo>
                      <a:pt x="0" y="25770"/>
                    </a:lnTo>
                    <a:cubicBezTo>
                      <a:pt x="0" y="11537"/>
                      <a:pt x="11537" y="0"/>
                      <a:pt x="25770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6"/>
              <p:cNvSpPr txBox="1"/>
              <p:nvPr/>
            </p:nvSpPr>
            <p:spPr>
              <a:xfrm>
                <a:off x="0" y="-38100"/>
                <a:ext cx="4035372" cy="7538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9" name="Google Shape;209;p6"/>
            <p:cNvSpPr txBox="1"/>
            <p:nvPr/>
          </p:nvSpPr>
          <p:spPr>
            <a:xfrm>
              <a:off x="979879" y="428324"/>
              <a:ext cx="14553406" cy="25382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sequence = RunnableLambda(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lambda 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x: x + 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| 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RunnableLambda(</a:t>
              </a:r>
              <a:r>
                <a:rPr b="0" i="0" lang="en-US" sz="3600" u="none" cap="none" strike="noStrike">
                  <a:solidFill>
                    <a:srgbClr val="A03ADF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x: x * 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-US" sz="360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 = sequence.invoke(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</a:t>
              </a:r>
              <a:r>
                <a:rPr b="0" i="0" lang="en-US" sz="3600" u="none" cap="none" strike="noStrike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# Returns (5 + 1) * 2 = 12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"/>
          <p:cNvSpPr/>
          <p:nvPr/>
        </p:nvSpPr>
        <p:spPr>
          <a:xfrm>
            <a:off x="-175548" y="-725281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15" name="Google Shape;215;p7"/>
          <p:cNvSpPr txBox="1"/>
          <p:nvPr/>
        </p:nvSpPr>
        <p:spPr>
          <a:xfrm>
            <a:off x="1334204" y="1530226"/>
            <a:ext cx="16330045" cy="3192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8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endParaRPr/>
          </a:p>
          <a:p>
            <a:pPr indent="0" lvl="0" marL="0" marR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composition that invokes multiple runnables concurrently, </a:t>
            </a:r>
            <a:endParaRPr/>
          </a:p>
          <a:p>
            <a:pPr indent="0" lvl="0" marL="0" marR="0" rtl="0" algn="just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providing the same input to each.</a:t>
            </a:r>
            <a:endParaRPr/>
          </a:p>
          <a:p>
            <a:pPr indent="0" lvl="0" marL="0" marR="0" rtl="0" algn="just">
              <a:lnSpc>
                <a:spcPct val="1419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2686" lvl="2" marL="1388059" marR="0" rtl="0" algn="l">
              <a:lnSpc>
                <a:spcPct val="1419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7"/>
          <p:cNvGrpSpPr/>
          <p:nvPr/>
        </p:nvGrpSpPr>
        <p:grpSpPr>
          <a:xfrm>
            <a:off x="1028700" y="4577584"/>
            <a:ext cx="15269140" cy="3995252"/>
            <a:chOff x="0" y="-192881"/>
            <a:chExt cx="20358853" cy="5327003"/>
          </a:xfrm>
        </p:grpSpPr>
        <p:grpSp>
          <p:nvGrpSpPr>
            <p:cNvPr id="217" name="Google Shape;217;p7"/>
            <p:cNvGrpSpPr/>
            <p:nvPr/>
          </p:nvGrpSpPr>
          <p:grpSpPr>
            <a:xfrm>
              <a:off x="0" y="-192881"/>
              <a:ext cx="20358853" cy="5033280"/>
              <a:chOff x="0" y="-38100"/>
              <a:chExt cx="4021502" cy="994228"/>
            </a:xfrm>
          </p:grpSpPr>
          <p:sp>
            <p:nvSpPr>
              <p:cNvPr id="218" name="Google Shape;218;p7"/>
              <p:cNvSpPr/>
              <p:nvPr/>
            </p:nvSpPr>
            <p:spPr>
              <a:xfrm>
                <a:off x="0" y="0"/>
                <a:ext cx="4021502" cy="956128"/>
              </a:xfrm>
              <a:custGeom>
                <a:rect b="b" l="l" r="r" t="t"/>
                <a:pathLst>
                  <a:path extrusionOk="0" h="956128" w="4021502">
                    <a:moveTo>
                      <a:pt x="25859" y="0"/>
                    </a:moveTo>
                    <a:lnTo>
                      <a:pt x="3995643" y="0"/>
                    </a:lnTo>
                    <a:cubicBezTo>
                      <a:pt x="4009925" y="0"/>
                      <a:pt x="4021502" y="11577"/>
                      <a:pt x="4021502" y="25859"/>
                    </a:cubicBezTo>
                    <a:lnTo>
                      <a:pt x="4021502" y="930270"/>
                    </a:lnTo>
                    <a:cubicBezTo>
                      <a:pt x="4021502" y="937128"/>
                      <a:pt x="4018778" y="943705"/>
                      <a:pt x="4013928" y="948554"/>
                    </a:cubicBezTo>
                    <a:cubicBezTo>
                      <a:pt x="4009079" y="953404"/>
                      <a:pt x="4002501" y="956128"/>
                      <a:pt x="3995643" y="956128"/>
                    </a:cubicBezTo>
                    <a:lnTo>
                      <a:pt x="25859" y="956128"/>
                    </a:lnTo>
                    <a:cubicBezTo>
                      <a:pt x="11577" y="956128"/>
                      <a:pt x="0" y="944551"/>
                      <a:pt x="0" y="930270"/>
                    </a:cubicBezTo>
                    <a:lnTo>
                      <a:pt x="0" y="25859"/>
                    </a:lnTo>
                    <a:cubicBezTo>
                      <a:pt x="0" y="11577"/>
                      <a:pt x="11577" y="0"/>
                      <a:pt x="25859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7"/>
              <p:cNvSpPr txBox="1"/>
              <p:nvPr/>
            </p:nvSpPr>
            <p:spPr>
              <a:xfrm>
                <a:off x="0" y="-38100"/>
                <a:ext cx="4021502" cy="9942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" name="Google Shape;220;p7"/>
            <p:cNvSpPr txBox="1"/>
            <p:nvPr/>
          </p:nvSpPr>
          <p:spPr>
            <a:xfrm>
              <a:off x="704803" y="81300"/>
              <a:ext cx="19017853" cy="505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langchain_core.runnables 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import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RunnableParallel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parallel = RunnableParallel({"</a:t>
              </a:r>
              <a:r>
                <a:rPr b="0" i="0" lang="en-US" sz="360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double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": RunnableLambda(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x: x * 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), "</a:t>
              </a:r>
              <a:r>
                <a:rPr b="0" i="0" lang="en-US" sz="360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triple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": RunnableLambda(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lambda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x: x * 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)})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results = parallel.invoke(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  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545454"/>
                  </a:solidFill>
                  <a:latin typeface="Arial"/>
                  <a:ea typeface="Arial"/>
                  <a:cs typeface="Arial"/>
                  <a:sym typeface="Arial"/>
                </a:rPr>
                <a:t># Returns {'double':10, 'triple':15}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54545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7"/>
          <p:cNvSpPr txBox="1"/>
          <p:nvPr/>
        </p:nvSpPr>
        <p:spPr>
          <a:xfrm>
            <a:off x="1334204" y="61341"/>
            <a:ext cx="11908407" cy="9673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Runnable Parallel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"/>
          <p:cNvSpPr/>
          <p:nvPr/>
        </p:nvSpPr>
        <p:spPr>
          <a:xfrm>
            <a:off x="3046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27" name="Google Shape;227;p8"/>
          <p:cNvSpPr txBox="1"/>
          <p:nvPr/>
        </p:nvSpPr>
        <p:spPr>
          <a:xfrm>
            <a:off x="1636361" y="888935"/>
            <a:ext cx="119085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Prompt Templates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1540511" y="2670363"/>
            <a:ext cx="15680517" cy="25656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simple template that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allows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r>
              <a:rPr b="1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dynamic input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replacement within a predefined string.</a:t>
            </a:r>
            <a:endParaRPr/>
          </a:p>
          <a:p>
            <a:pPr indent="0" lvl="0" marL="0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62686" lvl="2" marL="1388059" marR="0" rtl="0" algn="just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8"/>
          <p:cNvGrpSpPr/>
          <p:nvPr/>
        </p:nvGrpSpPr>
        <p:grpSpPr>
          <a:xfrm>
            <a:off x="1028700" y="4487936"/>
            <a:ext cx="15269140" cy="5161790"/>
            <a:chOff x="0" y="-192881"/>
            <a:chExt cx="20358853" cy="6882387"/>
          </a:xfrm>
        </p:grpSpPr>
        <p:grpSp>
          <p:nvGrpSpPr>
            <p:cNvPr id="230" name="Google Shape;230;p8"/>
            <p:cNvGrpSpPr/>
            <p:nvPr/>
          </p:nvGrpSpPr>
          <p:grpSpPr>
            <a:xfrm>
              <a:off x="0" y="-192881"/>
              <a:ext cx="20358853" cy="6882387"/>
              <a:chOff x="0" y="-38100"/>
              <a:chExt cx="4021502" cy="1359484"/>
            </a:xfrm>
          </p:grpSpPr>
          <p:sp>
            <p:nvSpPr>
              <p:cNvPr id="231" name="Google Shape;231;p8"/>
              <p:cNvSpPr/>
              <p:nvPr/>
            </p:nvSpPr>
            <p:spPr>
              <a:xfrm>
                <a:off x="0" y="0"/>
                <a:ext cx="4021502" cy="1321384"/>
              </a:xfrm>
              <a:custGeom>
                <a:rect b="b" l="l" r="r" t="t"/>
                <a:pathLst>
                  <a:path extrusionOk="0" h="1321384" w="4021502">
                    <a:moveTo>
                      <a:pt x="25859" y="0"/>
                    </a:moveTo>
                    <a:lnTo>
                      <a:pt x="3995643" y="0"/>
                    </a:lnTo>
                    <a:cubicBezTo>
                      <a:pt x="4009925" y="0"/>
                      <a:pt x="4021502" y="11577"/>
                      <a:pt x="4021502" y="25859"/>
                    </a:cubicBezTo>
                    <a:lnTo>
                      <a:pt x="4021502" y="1295525"/>
                    </a:lnTo>
                    <a:cubicBezTo>
                      <a:pt x="4021502" y="1302383"/>
                      <a:pt x="4018778" y="1308961"/>
                      <a:pt x="4013928" y="1313810"/>
                    </a:cubicBezTo>
                    <a:cubicBezTo>
                      <a:pt x="4009079" y="1318660"/>
                      <a:pt x="4002501" y="1321384"/>
                      <a:pt x="3995643" y="1321384"/>
                    </a:cubicBezTo>
                    <a:lnTo>
                      <a:pt x="25859" y="1321384"/>
                    </a:lnTo>
                    <a:cubicBezTo>
                      <a:pt x="19000" y="1321384"/>
                      <a:pt x="12423" y="1318660"/>
                      <a:pt x="7574" y="1313810"/>
                    </a:cubicBezTo>
                    <a:cubicBezTo>
                      <a:pt x="2724" y="1308961"/>
                      <a:pt x="0" y="1302383"/>
                      <a:pt x="0" y="1295525"/>
                    </a:cubicBezTo>
                    <a:lnTo>
                      <a:pt x="0" y="25859"/>
                    </a:lnTo>
                    <a:cubicBezTo>
                      <a:pt x="0" y="11577"/>
                      <a:pt x="11577" y="0"/>
                      <a:pt x="25859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8"/>
              <p:cNvSpPr txBox="1"/>
              <p:nvPr/>
            </p:nvSpPr>
            <p:spPr>
              <a:xfrm>
                <a:off x="0" y="-38100"/>
                <a:ext cx="4021502" cy="13594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3" name="Google Shape;233;p8"/>
            <p:cNvSpPr txBox="1"/>
            <p:nvPr/>
          </p:nvSpPr>
          <p:spPr>
            <a:xfrm>
              <a:off x="995445" y="332567"/>
              <a:ext cx="15212020" cy="58910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langchain</a:t>
              </a: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 import 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PromptTemplate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template =</a:t>
              </a:r>
              <a:r>
                <a:rPr b="0" i="0" lang="en-US" sz="360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 "What is the capital of {country}?"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prompt_template = PromptTemplate(template=template)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prompt = prompt_template.</a:t>
              </a:r>
              <a:r>
                <a:rPr b="0" i="0" lang="en-US" sz="360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format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(country=</a:t>
              </a:r>
              <a:r>
                <a:rPr b="0" i="0" lang="en-US" sz="360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"France"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37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6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print</a:t>
              </a:r>
              <a:r>
                <a:rPr b="0" i="0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(prompt) </a:t>
              </a:r>
              <a:r>
                <a:rPr b="0" i="1" lang="en-US" sz="3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# Output: What is the capital of France?</a:t>
              </a:r>
              <a:endParaRPr/>
            </a:p>
          </p:txBody>
        </p:sp>
      </p:grpSp>
      <p:sp>
        <p:nvSpPr>
          <p:cNvPr id="234" name="Google Shape;234;p8"/>
          <p:cNvSpPr txBox="1"/>
          <p:nvPr/>
        </p:nvSpPr>
        <p:spPr>
          <a:xfrm>
            <a:off x="1266722" y="1762314"/>
            <a:ext cx="6227992" cy="7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Prompt Template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9"/>
          <p:cNvSpPr/>
          <p:nvPr/>
        </p:nvSpPr>
        <p:spPr>
          <a:xfrm>
            <a:off x="30462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40" name="Google Shape;240;p9"/>
          <p:cNvSpPr txBox="1"/>
          <p:nvPr/>
        </p:nvSpPr>
        <p:spPr>
          <a:xfrm>
            <a:off x="1578786" y="773935"/>
            <a:ext cx="82854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Few-Shot Prompt Template</a:t>
            </a:r>
            <a:endParaRPr/>
          </a:p>
        </p:txBody>
      </p:sp>
      <p:sp>
        <p:nvSpPr>
          <p:cNvPr id="241" name="Google Shape;241;p9"/>
          <p:cNvSpPr txBox="1"/>
          <p:nvPr/>
        </p:nvSpPr>
        <p:spPr>
          <a:xfrm>
            <a:off x="1578783" y="1848574"/>
            <a:ext cx="15680517" cy="13083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template designed to provide a few examples to guide the model's responses, enhancing its understanding of the desired output.</a:t>
            </a:r>
            <a:endParaRPr/>
          </a:p>
        </p:txBody>
      </p:sp>
      <p:grpSp>
        <p:nvGrpSpPr>
          <p:cNvPr id="242" name="Google Shape;242;p9"/>
          <p:cNvGrpSpPr/>
          <p:nvPr/>
        </p:nvGrpSpPr>
        <p:grpSpPr>
          <a:xfrm>
            <a:off x="1303741" y="3348747"/>
            <a:ext cx="15269140" cy="6938253"/>
            <a:chOff x="0" y="-192881"/>
            <a:chExt cx="20358853" cy="9251004"/>
          </a:xfrm>
        </p:grpSpPr>
        <p:grpSp>
          <p:nvGrpSpPr>
            <p:cNvPr id="243" name="Google Shape;243;p9"/>
            <p:cNvGrpSpPr/>
            <p:nvPr/>
          </p:nvGrpSpPr>
          <p:grpSpPr>
            <a:xfrm>
              <a:off x="0" y="-192881"/>
              <a:ext cx="20358853" cy="9251004"/>
              <a:chOff x="0" y="-38100"/>
              <a:chExt cx="4021502" cy="1827359"/>
            </a:xfrm>
          </p:grpSpPr>
          <p:sp>
            <p:nvSpPr>
              <p:cNvPr id="244" name="Google Shape;244;p9"/>
              <p:cNvSpPr/>
              <p:nvPr/>
            </p:nvSpPr>
            <p:spPr>
              <a:xfrm>
                <a:off x="0" y="0"/>
                <a:ext cx="4021502" cy="1789259"/>
              </a:xfrm>
              <a:custGeom>
                <a:rect b="b" l="l" r="r" t="t"/>
                <a:pathLst>
                  <a:path extrusionOk="0" h="1789259" w="4021502">
                    <a:moveTo>
                      <a:pt x="25859" y="0"/>
                    </a:moveTo>
                    <a:lnTo>
                      <a:pt x="3995643" y="0"/>
                    </a:lnTo>
                    <a:cubicBezTo>
                      <a:pt x="4009925" y="0"/>
                      <a:pt x="4021502" y="11577"/>
                      <a:pt x="4021502" y="25859"/>
                    </a:cubicBezTo>
                    <a:lnTo>
                      <a:pt x="4021502" y="1763400"/>
                    </a:lnTo>
                    <a:cubicBezTo>
                      <a:pt x="4021502" y="1770258"/>
                      <a:pt x="4018778" y="1776836"/>
                      <a:pt x="4013928" y="1781685"/>
                    </a:cubicBezTo>
                    <a:cubicBezTo>
                      <a:pt x="4009079" y="1786534"/>
                      <a:pt x="4002501" y="1789259"/>
                      <a:pt x="3995643" y="1789259"/>
                    </a:cubicBezTo>
                    <a:lnTo>
                      <a:pt x="25859" y="1789259"/>
                    </a:lnTo>
                    <a:cubicBezTo>
                      <a:pt x="11577" y="1789259"/>
                      <a:pt x="0" y="1777682"/>
                      <a:pt x="0" y="1763400"/>
                    </a:cubicBezTo>
                    <a:lnTo>
                      <a:pt x="0" y="25859"/>
                    </a:lnTo>
                    <a:cubicBezTo>
                      <a:pt x="0" y="11577"/>
                      <a:pt x="11577" y="0"/>
                      <a:pt x="25859" y="0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9"/>
              <p:cNvSpPr txBox="1"/>
              <p:nvPr/>
            </p:nvSpPr>
            <p:spPr>
              <a:xfrm>
                <a:off x="0" y="-38100"/>
                <a:ext cx="4021502" cy="18273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9"/>
            <p:cNvSpPr txBox="1"/>
            <p:nvPr/>
          </p:nvSpPr>
          <p:spPr>
            <a:xfrm>
              <a:off x="678786" y="271284"/>
              <a:ext cx="19120679" cy="86132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from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 langchain</a:t>
              </a:r>
              <a:r>
                <a:rPr b="0" i="0" lang="en-US" sz="283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 import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 FewShotPromptTemplate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30" u="none" cap="none" strike="noStrike">
                <a:solidFill>
                  <a:srgbClr val="262627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examples = [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    {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"query"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"How are you?"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"answer"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 "I can't complain."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},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    {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"query"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: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 "What time is it?"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"answer"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"It's time to get a watch."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}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30" u="none" cap="none" strike="noStrike">
                <a:solidFill>
                  <a:srgbClr val="262627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example_template = 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"User: {query}\nAI: {answer}\n"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few_shot_template = FewShotPromptTemplate(examples=examples, example_template=example_template)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830" u="none" cap="none" strike="noStrike">
                <a:solidFill>
                  <a:srgbClr val="262627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prompt = few_shot_template.</a:t>
              </a:r>
              <a:r>
                <a:rPr b="0" i="0" lang="en-US" sz="2830" u="none" cap="none" strike="noStrike">
                  <a:solidFill>
                    <a:srgbClr val="A25A06"/>
                  </a:solidFill>
                  <a:latin typeface="Arial"/>
                  <a:ea typeface="Arial"/>
                  <a:cs typeface="Arial"/>
                  <a:sym typeface="Arial"/>
                </a:rPr>
                <a:t>format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(query=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"What's your name?"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, answer=</a:t>
              </a:r>
              <a:r>
                <a:rPr b="0" i="0" lang="en-US" sz="2830" u="none" cap="none" strike="noStrike">
                  <a:solidFill>
                    <a:srgbClr val="2A723C"/>
                  </a:solidFill>
                  <a:latin typeface="Arial"/>
                  <a:ea typeface="Arial"/>
                  <a:cs typeface="Arial"/>
                  <a:sym typeface="Arial"/>
                </a:rPr>
                <a:t>"I'm an AI."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)</a:t>
              </a:r>
              <a:endParaRPr/>
            </a:p>
            <a:p>
              <a:pPr indent="0" lvl="0" marL="0" marR="0" rtl="0" algn="l">
                <a:lnSpc>
                  <a:spcPct val="137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83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print</a:t>
              </a:r>
              <a:r>
                <a:rPr b="0" i="0" lang="en-US" sz="2830" u="none" cap="none" strike="noStrike">
                  <a:solidFill>
                    <a:srgbClr val="262627"/>
                  </a:solidFill>
                  <a:latin typeface="Arial"/>
                  <a:ea typeface="Arial"/>
                  <a:cs typeface="Arial"/>
                  <a:sym typeface="Arial"/>
                </a:rPr>
                <a:t>(prompt)</a:t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